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4" r:id="rId3"/>
    <p:sldId id="413" r:id="rId4"/>
    <p:sldId id="429" r:id="rId5"/>
    <p:sldId id="257" r:id="rId6"/>
    <p:sldId id="258" r:id="rId7"/>
    <p:sldId id="260" r:id="rId8"/>
    <p:sldId id="263" r:id="rId9"/>
    <p:sldId id="394" r:id="rId10"/>
    <p:sldId id="434" r:id="rId11"/>
    <p:sldId id="400" r:id="rId12"/>
    <p:sldId id="402" r:id="rId13"/>
    <p:sldId id="404" r:id="rId14"/>
    <p:sldId id="431" r:id="rId15"/>
    <p:sldId id="406" r:id="rId16"/>
    <p:sldId id="426" r:id="rId17"/>
    <p:sldId id="424" r:id="rId18"/>
    <p:sldId id="423" r:id="rId19"/>
    <p:sldId id="422" r:id="rId20"/>
    <p:sldId id="421" r:id="rId21"/>
    <p:sldId id="420" r:id="rId22"/>
    <p:sldId id="419" r:id="rId23"/>
    <p:sldId id="418" r:id="rId24"/>
    <p:sldId id="433" r:id="rId25"/>
    <p:sldId id="427" r:id="rId26"/>
    <p:sldId id="428" r:id="rId27"/>
    <p:sldId id="4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FF3399"/>
    <a:srgbClr val="04001A"/>
    <a:srgbClr val="FF66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74" autoAdjust="0"/>
  </p:normalViewPr>
  <p:slideViewPr>
    <p:cSldViewPr>
      <p:cViewPr>
        <p:scale>
          <a:sx n="81" d="100"/>
          <a:sy n="81" d="100"/>
        </p:scale>
        <p:origin x="-67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6981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66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7513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6695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2056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816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0697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033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9444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4720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5497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4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p3"/><Relationship Id="rId7" Type="http://schemas.openxmlformats.org/officeDocument/2006/relationships/image" Target="../media/image2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4" Type="http://schemas.openxmlformats.org/officeDocument/2006/relationships/audio" Target="../media/media6.mp3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5.mp3"/><Relationship Id="rId7" Type="http://schemas.openxmlformats.org/officeDocument/2006/relationships/audio" Target="../media/audio1.wav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10" Type="http://schemas.openxmlformats.org/officeDocument/2006/relationships/image" Target="../media/image17.png"/><Relationship Id="rId4" Type="http://schemas.microsoft.com/office/2007/relationships/media" Target="../media/media6.mp3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microsoft.com/office/2007/relationships/media" Target="../media/media6.mp3"/><Relationship Id="rId7" Type="http://schemas.openxmlformats.org/officeDocument/2006/relationships/image" Target="../media/image35.jpeg"/><Relationship Id="rId12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6.mp3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0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6.mp3"/><Relationship Id="rId11" Type="http://schemas.openxmlformats.org/officeDocument/2006/relationships/image" Target="../media/image44.jpeg"/><Relationship Id="rId5" Type="http://schemas.microsoft.com/office/2007/relationships/media" Target="../media/media6.mp3"/><Relationship Id="rId10" Type="http://schemas.openxmlformats.org/officeDocument/2006/relationships/image" Target="../media/image43.jpeg"/><Relationship Id="rId4" Type="http://schemas.openxmlformats.org/officeDocument/2006/relationships/audio" Target="../media/media5.mp3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6.mp3"/><Relationship Id="rId7" Type="http://schemas.openxmlformats.org/officeDocument/2006/relationships/image" Target="../media/image4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jpeg"/><Relationship Id="rId4" Type="http://schemas.openxmlformats.org/officeDocument/2006/relationships/audio" Target="../media/media6.mp3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audio" Target="../media/media5.mp3"/><Relationship Id="rId7" Type="http://schemas.openxmlformats.org/officeDocument/2006/relationships/image" Target="../media/image33.png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4" Type="http://schemas.microsoft.com/office/2007/relationships/media" Target="../media/media6.mp3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5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gif"/><Relationship Id="rId4" Type="http://schemas.openxmlformats.org/officeDocument/2006/relationships/audio" Target="../media/media6.mp3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media" Target="../media/media6.mp3"/><Relationship Id="rId7" Type="http://schemas.openxmlformats.org/officeDocument/2006/relationships/image" Target="../media/image2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jpeg"/><Relationship Id="rId4" Type="http://schemas.openxmlformats.org/officeDocument/2006/relationships/audio" Target="../media/media6.mp3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57.jpeg"/><Relationship Id="rId5" Type="http://schemas.microsoft.com/office/2007/relationships/media" Target="../media/media6.mp3"/><Relationship Id="rId10" Type="http://schemas.openxmlformats.org/officeDocument/2006/relationships/image" Target="../media/image17.png"/><Relationship Id="rId4" Type="http://schemas.openxmlformats.org/officeDocument/2006/relationships/audio" Target="../media/media5.mp3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6.mp3"/><Relationship Id="rId7" Type="http://schemas.openxmlformats.org/officeDocument/2006/relationships/image" Target="../media/image58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audio" Target="../media/media6.mp3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2.xml"/><Relationship Id="rId7" Type="http://schemas.openxmlformats.org/officeDocument/2006/relationships/slide" Target="slide2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62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jpeg"/><Relationship Id="rId4" Type="http://schemas.openxmlformats.org/officeDocument/2006/relationships/audio" Target="../media/media6.mp3"/><Relationship Id="rId9" Type="http://schemas.openxmlformats.org/officeDocument/2006/relationships/image" Target="../media/image66.jpeg"/><Relationship Id="rId1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media" Target="../media/media6.mp3"/><Relationship Id="rId7" Type="http://schemas.openxmlformats.org/officeDocument/2006/relationships/image" Target="../media/image1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72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6.mp3"/><Relationship Id="rId7" Type="http://schemas.openxmlformats.org/officeDocument/2006/relationships/image" Target="../media/image1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audio" Target="../media/media6.mp3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14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3"/><Relationship Id="rId7" Type="http://schemas.openxmlformats.org/officeDocument/2006/relationships/image" Target="../media/image16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media" Target="../media/media6.mp3"/><Relationship Id="rId7" Type="http://schemas.openxmlformats.org/officeDocument/2006/relationships/image" Target="../media/image19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6.mp3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jpe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24.jpeg"/><Relationship Id="rId5" Type="http://schemas.microsoft.com/office/2007/relationships/media" Target="../media/media6.mp3"/><Relationship Id="rId10" Type="http://schemas.openxmlformats.org/officeDocument/2006/relationships/image" Target="../media/image23.jpeg"/><Relationship Id="rId4" Type="http://schemas.openxmlformats.org/officeDocument/2006/relationships/audio" Target="../media/media5.mp3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media" Target="../media/media6.mp3"/><Relationship Id="rId7" Type="http://schemas.openxmlformats.org/officeDocument/2006/relationships/image" Target="../media/image27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KHUNG HÌNH\Gif fl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92" y="15874"/>
            <a:ext cx="9201892" cy="69945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extLst/>
        </p:spPr>
      </p:pic>
      <p:pic>
        <p:nvPicPr>
          <p:cNvPr id="3" name="KhucCaTaOnBeat-PhanDinhTung-406847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802844" y="6532697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" y="2057400"/>
            <a:ext cx="9144000" cy="1371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ArchUp">
              <a:avLst>
                <a:gd name="adj" fmla="val 10150442"/>
              </a:avLst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6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CHÀO MỪNG NGÀY 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36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endParaRPr lang="en-US" sz="36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3124200"/>
            <a:ext cx="685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VỀ CHA </a:t>
            </a:r>
            <a:r>
              <a:rPr lang="en-US" sz="4400" b="1" cap="all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44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 SƠn </a:t>
            </a:r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2019</a:t>
            </a:r>
            <a:endParaRPr lang="en-US" sz="44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HoReoKhanGia2-V.A-249104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6400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70"/>
      </p:ext>
    </p:extLst>
  </p:cSld>
  <p:clrMapOvr>
    <a:masterClrMapping/>
  </p:clrMapOvr>
  <p:transition spd="slow" advClick="0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9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5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58434" y="8697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Giáo xứ đầu tiên mà Cha Vinh Sơn coi sóc là giáo xứ nào?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Káº¿t quáº£ hÃ¬nh áº£nh cho hÃ¬nh cá»§a  thÃ nh phá» chatill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728">
            <a:off x="444831" y="3785985"/>
            <a:ext cx="3781753" cy="2503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 rot="564902">
            <a:off x="799241" y="5308941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Sombes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126" name="Picture 6" descr="Káº¿t quáº£ hÃ¬nh áº£nh cho hÃ¬nh thá» clichi cá»§a  thÃ nh phá» chatill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731">
            <a:off x="617393" y="744544"/>
            <a:ext cx="3282493" cy="246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/>
          <p:nvPr/>
        </p:nvSpPr>
        <p:spPr>
          <a:xfrm>
            <a:off x="625699" y="2189742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a. </a:t>
            </a:r>
            <a:r>
              <a:rPr lang="en-US" sz="3200" dirty="0" err="1" smtClean="0">
                <a:solidFill>
                  <a:srgbClr val="FFFF00"/>
                </a:solidFill>
              </a:rPr>
              <a:t>Chatillon</a:t>
            </a:r>
            <a:r>
              <a:rPr lang="en-US" sz="3200" dirty="0" smtClean="0">
                <a:solidFill>
                  <a:srgbClr val="FFFF00"/>
                </a:solidFill>
              </a:rPr>
              <a:t> les </a:t>
            </a:r>
            <a:r>
              <a:rPr lang="en-US" sz="3200" dirty="0" err="1" smtClean="0">
                <a:solidFill>
                  <a:srgbClr val="FFFF00"/>
                </a:solidFill>
              </a:rPr>
              <a:t>Dombes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4785" y="3515970"/>
            <a:ext cx="609600" cy="609600"/>
          </a:xfrm>
          <a:prstGeom prst="rect">
            <a:avLst/>
          </a:prstGeom>
        </p:spPr>
      </p:pic>
      <p:pic>
        <p:nvPicPr>
          <p:cNvPr id="6146" name="Picture 2" descr="Káº¿t quáº£ hÃ¬nh áº£nh cho berceau saint vincent de pau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7771">
            <a:off x="4839403" y="575869"/>
            <a:ext cx="3360811" cy="252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 rot="898449">
            <a:off x="4701414" y="2138559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b.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Grante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2949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4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1" grpId="1"/>
      <p:bldP spid="11" grpId="2"/>
      <p:bldP spid="11" grpId="3"/>
      <p:bldP spid="9" grpId="0"/>
      <p:bldP spid="10" grpId="0"/>
      <p:bldP spid="10" grpId="1"/>
      <p:bldP spid="10" grpId="2"/>
      <p:bldP spid="1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438400" y="1143000"/>
            <a:ext cx="4038600" cy="3581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Những cụm từ diễn tả lòng bác ái của Cha Vinh Sơn đối với người nghèo?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328588" y="1789399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53156">
            <a:off x="3307386" y="4545819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773478">
            <a:off x="6164158" y="1543564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4600" y="228600"/>
            <a:ext cx="28194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b. </a:t>
            </a:r>
          </a:p>
          <a:p>
            <a:pPr algn="ctr"/>
            <a:r>
              <a:rPr lang="en-US" sz="2400" b="1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Thương cảm, bác ái,     kính trọng.</a:t>
            </a:r>
            <a:endParaRPr lang="en-US" sz="2400" b="1" dirty="0">
              <a:solidFill>
                <a:srgbClr val="FF66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</a:p>
          <a:p>
            <a:pPr algn="ctr"/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Thương xót, trắc ẩn, sùng mộ.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66800" y="4800600"/>
            <a:ext cx="28956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</a:p>
          <a:p>
            <a:pPr algn="ctr"/>
            <a:r>
              <a:rPr lang="en-US" sz="24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 cảm, trắc ẩn,    sùng mộ.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451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0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685"/>
                            </p:stCondLst>
                            <p:childTnLst>
                              <p:par>
                                <p:cTn id="92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667"/>
                                  </p:iterate>
                                  <p:childTnLst>
                                    <p:set>
                                      <p:cBhvr override="childStyle">
                                        <p:cTn id="9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Hình Động\0051.gif"/>
          <p:cNvPicPr>
            <a:picLocks noChangeAspect="1" noChangeArrowheads="1" noCrop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0828">
            <a:off x="7204808" y="2522572"/>
            <a:ext cx="2303956" cy="30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643643" y="5768722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anh chị em của ta.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641983" y="2480376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tài sản của Giáo Hội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-14178" y="2766531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chính là Đức Kitô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731891"/>
            <a:ext cx="4038600" cy="1973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Cha </a:t>
            </a:r>
            <a:r>
              <a:rPr lang="en-US" sz="320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3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Sơn đã dạy con cái mình “nhìn người nghèo” như thế nào?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6258">
            <a:off x="602753" y="79594"/>
            <a:ext cx="2188014" cy="25606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8760">
            <a:off x="4422530" y="613207"/>
            <a:ext cx="3358266" cy="1917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7564">
            <a:off x="2239341" y="3787316"/>
            <a:ext cx="2526967" cy="188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74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685800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2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3074" name="Picture 2" descr="C:\Users\OFFICE\Pictures\67658253-business-man-and-woman-competing-in-a-steeplechase-race-following-the-leader-jumping-over-obstacle-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20194" r="7670" b="17557"/>
          <a:stretch/>
        </p:blipFill>
        <p:spPr bwMode="auto">
          <a:xfrm>
            <a:off x="941490" y="2425836"/>
            <a:ext cx="6189722" cy="4365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3600" y="5867400"/>
            <a:ext cx="4457432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TỐC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704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20482" name="Picture 2" descr="G:\khungtrangtri\EJ06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4" y="6493"/>
            <a:ext cx="9133490" cy="68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:\A\St-Catherine-Labou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9" y="304800"/>
            <a:ext cx="592043" cy="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F:\A\Miraculous medal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13" y="5544535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105400"/>
            <a:ext cx="624840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thôi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thúc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AIC)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đói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chờ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chết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4114800" y="2286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chữa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920">
            <a:off x="3025565" y="2537134"/>
            <a:ext cx="2980092" cy="41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00" y="6032322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1633" y="6039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9089"/>
      </p:ext>
    </p:extLst>
  </p:cSld>
  <p:clrMapOvr>
    <a:masterClrMapping/>
  </p:clrMapOvr>
  <p:transition spd="slow">
    <p:checker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67"/>
            <a:ext cx="91440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 rot="20113317">
            <a:off x="432682" y="1583202"/>
            <a:ext cx="2438400" cy="2667000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1617</a:t>
            </a:r>
          </a:p>
        </p:txBody>
      </p:sp>
      <p:sp>
        <p:nvSpPr>
          <p:cNvPr id="6" name="Vertical Scroll 5"/>
          <p:cNvSpPr/>
          <p:nvPr/>
        </p:nvSpPr>
        <p:spPr>
          <a:xfrm rot="5400000">
            <a:off x="3725771" y="-248750"/>
            <a:ext cx="1227146" cy="2887487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1625</a:t>
            </a:r>
          </a:p>
        </p:txBody>
      </p:sp>
      <p:sp>
        <p:nvSpPr>
          <p:cNvPr id="7" name="Vertical Scroll 6"/>
          <p:cNvSpPr/>
          <p:nvPr/>
        </p:nvSpPr>
        <p:spPr>
          <a:xfrm rot="376461">
            <a:off x="3424943" y="2108835"/>
            <a:ext cx="1828800" cy="1952383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5519670"/>
            <a:ext cx="7620000" cy="76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11. 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Vertical Scroll 8"/>
          <p:cNvSpPr/>
          <p:nvPr/>
        </p:nvSpPr>
        <p:spPr>
          <a:xfrm rot="5400000">
            <a:off x="6428783" y="1932984"/>
            <a:ext cx="2077634" cy="182880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Nữ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1633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4578">
            <a:off x="5577947" y="261442"/>
            <a:ext cx="1950505" cy="158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7" y="3657600"/>
            <a:ext cx="1868021" cy="139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Káº¿t quáº£ hÃ¬nh áº£nh cho CÃ¡c BÃ  BÃ¡c Ãi vinh sÆ¡n Miá»n ThÃ nh Phá»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3945174"/>
            <a:ext cx="2183884" cy="1453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400" y="6340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611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96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377416" y="1143000"/>
            <a:ext cx="3947184" cy="327660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12.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Linh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đạo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Vinh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Sơn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dành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cho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những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dạng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Người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Nghèo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nào</a:t>
            </a:r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  <a:latin typeface="VNI-Ariston" pitchFamily="2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659240" y="1657835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853156">
            <a:off x="2741729" y="3860021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3773478">
            <a:off x="5954203" y="1673559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6065" y="268911"/>
            <a:ext cx="2743200" cy="19767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VNI-Times" pitchFamily="2" charset="0"/>
              </a:rPr>
              <a:t>b. </a:t>
            </a:r>
          </a:p>
          <a:p>
            <a:pPr lvl="0" algn="ctr"/>
            <a:r>
              <a:rPr lang="en-US" sz="2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dỗ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bé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endParaRPr lang="en-US" sz="24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667000" cy="14724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VNI-Times" pitchFamily="2" charset="0"/>
              </a:rPr>
              <a:t>a. </a:t>
            </a:r>
          </a:p>
          <a:p>
            <a:pPr lvl="0"/>
            <a:r>
              <a:rPr lang="en-US" sz="24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endParaRPr lang="en-US" sz="24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952" y="3810000"/>
            <a:ext cx="2895600" cy="228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VNI-Times" pitchFamily="2" charset="0"/>
              </a:rPr>
              <a:t>c. </a:t>
            </a:r>
          </a:p>
          <a:p>
            <a:pPr lvl="0"/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tù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lính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70750" y="2894528"/>
            <a:ext cx="2590800" cy="19822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endParaRPr lang="en-US" sz="1400" b="1" dirty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VNI-Times" pitchFamily="2" charset="0"/>
              </a:rPr>
              <a:t>d. </a:t>
            </a:r>
          </a:p>
          <a:p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già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neo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84366" y="48768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VNI-Times" pitchFamily="2" charset="0"/>
              </a:rPr>
              <a:t>e. </a:t>
            </a:r>
          </a:p>
          <a:p>
            <a:pPr lvl="0" algn="ctr"/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7643270">
            <a:off x="5893714" y="3190422"/>
            <a:ext cx="320320" cy="494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21436053">
            <a:off x="4239651" y="4214364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0408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4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021246" y="5507036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xác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772149" y="2786882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hồn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847" y="2457367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thăng tiến toàn diện.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60404" y="4432660"/>
            <a:ext cx="4038600" cy="257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13. 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 cái của Cha Thánh Vinh Sơn phải phục vụ Người Nghèo phần hồn hay phần xác?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  <p:pic>
        <p:nvPicPr>
          <p:cNvPr id="10" name="Picture 2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6211">
            <a:off x="5176913" y="449127"/>
            <a:ext cx="2173599" cy="26511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áº¿t quáº£ hÃ¬nh áº£nh cho hÃ¬nh hoa haÃ¤u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7942">
            <a:off x="1251111" y="3434056"/>
            <a:ext cx="1577015" cy="2364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oulhealingangelicguidance.files.wordpress.com/2012/02/angelboypraying-1.gif?w=590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3219">
            <a:off x="397299" y="164852"/>
            <a:ext cx="2724303" cy="2433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5719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sz="360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 Đoạn Tin Mừng nền tảng của gia đình Vinh Sơn là gì?</a:t>
            </a:r>
            <a:endParaRPr lang="en-US" sz="36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43" y="6180099"/>
            <a:ext cx="609600" cy="609600"/>
          </a:xfrm>
          <a:prstGeom prst="rect">
            <a:avLst/>
          </a:prstGeom>
        </p:spPr>
      </p:pic>
      <p:sp>
        <p:nvSpPr>
          <p:cNvPr id="6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96" y="769384"/>
            <a:ext cx="3848022" cy="2570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12293" y="2968139"/>
            <a:ext cx="3290372" cy="8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</a:rPr>
              <a:t>b. </a:t>
            </a:r>
            <a:r>
              <a:rPr lang="en-US" sz="3200" b="1" dirty="0">
                <a:solidFill>
                  <a:srgbClr val="FF0000"/>
                </a:solidFill>
              </a:rPr>
              <a:t>Mt 25, 31 – 46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6150" name="Picture 6" descr="Káº¿t quáº£ hÃ¬nh áº£nh cho hÃ¬nh sai di truyen gia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3" y="540725"/>
            <a:ext cx="3712487" cy="278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52" name="Picture 8" descr="HÃ¬nh áº£nh cÃ³ liÃ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926">
            <a:off x="707554" y="3699597"/>
            <a:ext cx="2463569" cy="2762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564902">
            <a:off x="178948" y="5638800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Mt 5,1 - 12</a:t>
            </a: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6646" y="3071405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4, 16 -22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0695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3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0" grpId="0"/>
      <p:bldP spid="10" grpId="1"/>
      <p:bldP spid="11" grpId="0"/>
      <p:bldP spid="11" grpId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1956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1045256" y="65466"/>
            <a:ext cx="6727144" cy="12299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Catarina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24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Elisabeth Ann Seton,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Francois Regis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Clet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7" t="24601" r="27401" b="22253"/>
          <a:stretch/>
        </p:blipFill>
        <p:spPr>
          <a:xfrm>
            <a:off x="2590799" y="1505753"/>
            <a:ext cx="3528811" cy="3644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Oval Callout 10"/>
          <p:cNvSpPr/>
          <p:nvPr/>
        </p:nvSpPr>
        <p:spPr>
          <a:xfrm>
            <a:off x="418484" y="5652214"/>
            <a:ext cx="4288744" cy="10013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sz="2400" b="1" dirty="0" smtClean="0"/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Wave 4"/>
          <p:cNvSpPr/>
          <p:nvPr/>
        </p:nvSpPr>
        <p:spPr>
          <a:xfrm>
            <a:off x="1905000" y="4128214"/>
            <a:ext cx="5298086" cy="1524000"/>
          </a:xfrm>
          <a:prstGeom prst="wave">
            <a:avLst>
              <a:gd name="adj1" fmla="val 9773"/>
              <a:gd name="adj2" fmla="val 214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15.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701040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Justin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Jacobis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Jean Gabriel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Perboyre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1197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xit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5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Ã¬nh áº£nh cÃ³ liÃªn qua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3220"/>
            <a:ext cx="9122535" cy="692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47800" y="1249233"/>
            <a:ext cx="5867400" cy="255454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Uống Nước Nhớ Nguồn</a:t>
            </a:r>
            <a:endParaRPr lang="en-US" sz="8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SuoiChay-V.A-381773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322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800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6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5410200" y="228600"/>
            <a:ext cx="3428999" cy="259080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Đâu là tên các vị Chân Phước thuộc  Gia Đình    Vinh Sơn?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4648200" cy="1066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3200" dirty="0" smtClean="0">
              <a:solidFill>
                <a:srgbClr val="002060"/>
              </a:solidFill>
            </a:endParaRPr>
          </a:p>
          <a:p>
            <a:pPr lvl="0" algn="ctr"/>
            <a:r>
              <a:rPr lang="en-US" sz="3200" dirty="0" smtClean="0">
                <a:solidFill>
                  <a:srgbClr val="7030A0"/>
                </a:solidFill>
              </a:rPr>
              <a:t>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Frederich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Linda</a:t>
            </a:r>
            <a:r>
              <a:rPr lang="en-US" sz="2800" dirty="0" err="1">
                <a:solidFill>
                  <a:srgbClr val="7030A0"/>
                </a:solidFill>
              </a:rPr>
              <a:t>va</a:t>
            </a:r>
            <a:endParaRPr lang="en-US" sz="2800" dirty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190500" y="2019300"/>
            <a:ext cx="3048000" cy="2209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Giuseppina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Nicoli</a:t>
            </a:r>
            <a:endParaRPr lang="en-US" sz="32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5715000" y="3429000"/>
            <a:ext cx="3505200" cy="2590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0070C0"/>
                </a:solidFill>
                <a:latin typeface="VNI-Times" pitchFamily="2" charset="0"/>
              </a:rPr>
              <a:t>c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Rosalie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Rendu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0"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Marguerit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Rutan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79" y="6328893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r="16067"/>
          <a:stretch/>
        </p:blipFill>
        <p:spPr>
          <a:xfrm>
            <a:off x="2779690" y="1828800"/>
            <a:ext cx="3056817" cy="3426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ound Diagonal Corner Rectangle 12"/>
          <p:cNvSpPr/>
          <p:nvPr/>
        </p:nvSpPr>
        <p:spPr>
          <a:xfrm>
            <a:off x="1676400" y="5324341"/>
            <a:ext cx="39624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656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295401" y="-1302690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67399" y="1752600"/>
            <a:ext cx="3047999" cy="215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n w="1905"/>
              <a:solidFill>
                <a:srgbClr val="00B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?”</a:t>
            </a:r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742" y="5750698"/>
            <a:ext cx="7977569" cy="95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sz="40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vệ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?” </a:t>
            </a:r>
            <a:endParaRPr lang="en-US" sz="36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753" y="1981200"/>
            <a:ext cx="3553047" cy="1440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1285655" y="160338"/>
            <a:ext cx="6105745" cy="1820862"/>
          </a:xfrm>
          <a:prstGeom prst="cloudCallout">
            <a:avLst>
              <a:gd name="adj1" fmla="val 15144"/>
              <a:gd name="adj2" fmla="val 3420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17. </a:t>
            </a:r>
            <a:r>
              <a:rPr lang="en-US" sz="2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b="1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5" name="Picture 2" descr="HÃ¬nh áº£nh cÃ³ liÃª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43" y="2341909"/>
            <a:ext cx="3717567" cy="34412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17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4098" name="Picture 2" descr="G:\KHUNG HÌNH\EJ14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r="1283"/>
          <a:stretch/>
        </p:blipFill>
        <p:spPr bwMode="auto">
          <a:xfrm>
            <a:off x="25758" y="-23995"/>
            <a:ext cx="9144000" cy="6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A\Miraculous medal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43400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Alternate Process 9"/>
          <p:cNvSpPr/>
          <p:nvPr/>
        </p:nvSpPr>
        <p:spPr>
          <a:xfrm>
            <a:off x="1554063" y="304800"/>
            <a:ext cx="57150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7170" name="Picture 2" descr="Káº¿t quáº£ hÃ¬nh áº£nh cho hÃ¬nh logo con duc 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82073"/>
            <a:ext cx="1695449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rot="20753437">
            <a:off x="3871633" y="2224653"/>
            <a:ext cx="3404443" cy="122788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9" name="Rectangle 18"/>
          <p:cNvSpPr/>
          <p:nvPr/>
        </p:nvSpPr>
        <p:spPr>
          <a:xfrm rot="232617">
            <a:off x="607174" y="4786410"/>
            <a:ext cx="3338057" cy="145972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198" y="62484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9937467">
            <a:off x="274062" y="2126960"/>
            <a:ext cx="3174852" cy="1213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Do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C:\Users\OFFICE\Downloads\IMG_2216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21442" r="8595" b="4281"/>
          <a:stretch/>
        </p:blipFill>
        <p:spPr bwMode="auto">
          <a:xfrm>
            <a:off x="2025472" y="3188996"/>
            <a:ext cx="1950264" cy="148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05551"/>
      </p:ext>
    </p:extLst>
  </p:cSld>
  <p:clrMapOvr>
    <a:masterClrMapping/>
  </p:clrMapOvr>
  <p:transition spd="slow">
    <p:wedg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8" grpId="0" animBg="1"/>
      <p:bldP spid="18" grpId="1" animBg="1"/>
      <p:bldP spid="19" grpId="0" animBg="1"/>
      <p:bldP spid="19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" y="-311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82751" y="539165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5589" y="839500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3</a:t>
            </a:r>
            <a:endParaRPr lang="en-US" sz="54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4098" name="Picture 2" descr="C:\Users\OFFICE\Pictures\60555133-happy-businessman-cartoon-running-at-the-finish-li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94" y="2124340"/>
            <a:ext cx="5073276" cy="4702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696369" y="3406462"/>
            <a:ext cx="3447631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ĐÍCH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1416" y="77500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7" action="ppaction://hlinksldjump"/>
              </a:rPr>
              <a:t>3.1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98167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8" action="ppaction://hlinksldjump"/>
              </a:rPr>
              <a:t>3.2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4695" y="190500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9" action="ppaction://hlinksldjump"/>
              </a:rPr>
              <a:t>3.3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87216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  <p:bldP spid="8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04" y="15562"/>
            <a:ext cx="914794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1729140" y="304800"/>
            <a:ext cx="4999137" cy="12954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Xin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544" y="338718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9/5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8725" y="274086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28/11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4352" y="4688983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27/9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211" y="589159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7/2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66971" y="588690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Káº¿t quáº£ hÃ¬nh áº£nh cho saint vincent de pau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0" y="2060602"/>
            <a:ext cx="2009216" cy="24351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Ã¬nh áº£nh cÃ³ liÃªn qua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37" y="4022769"/>
            <a:ext cx="126600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8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0" name="Picture 14" descr="HÃ¬nh áº£nh cÃ³ liÃªn qu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3873417"/>
            <a:ext cx="1321916" cy="1722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32" name="Picture 16" descr="HÃ¬nh áº£nh cÃ³ liÃªn qua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68776"/>
            <a:ext cx="1296725" cy="156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AutoShape 18" descr="HÃ¬nh áº£nh cÃ³ liÃ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HÃ¬nh áº£nh cÃ³ liÃªn qua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8" name="Picture 22" descr="HÃ¬nh áº£nh cÃ³ liÃªn qu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93549"/>
            <a:ext cx="1680850" cy="1750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4268" y="6169334"/>
            <a:ext cx="609600" cy="609600"/>
          </a:xfrm>
          <a:prstGeom prst="rect">
            <a:avLst/>
          </a:prstGeom>
        </p:spPr>
      </p:pic>
      <p:pic>
        <p:nvPicPr>
          <p:cNvPr id="21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6153235"/>
            <a:ext cx="609600" cy="609600"/>
          </a:xfrm>
          <a:prstGeom prst="rect">
            <a:avLst/>
          </a:prstGeom>
        </p:spPr>
      </p:pic>
      <p:sp>
        <p:nvSpPr>
          <p:cNvPr id="2" name="Right Arrow 1">
            <a:hlinkClick r:id="rId14" action="ppaction://hlinksldjump"/>
          </p:cNvPr>
          <p:cNvSpPr/>
          <p:nvPr/>
        </p:nvSpPr>
        <p:spPr>
          <a:xfrm flipH="1">
            <a:off x="-34268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130935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96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968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OFFICE\Pictures\Hình LOGO\homeless-alliance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" y="27904"/>
            <a:ext cx="9130048" cy="51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4343400"/>
            <a:ext cx="6858000" cy="120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219200" y="1964892"/>
            <a:ext cx="70104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3.2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“ </a:t>
            </a:r>
            <a:r>
              <a:rPr 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 H A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98" y="5334000"/>
            <a:ext cx="6999756" cy="100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Wave2">
              <a:avLst/>
            </a:prstTxWarp>
          </a:bodyPr>
          <a:lstStyle/>
          <a:p>
            <a:pPr lvl="0" algn="ctr"/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Liên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Minh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Đình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Vinh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Sơn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với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những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người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vô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cư</a:t>
            </a:r>
            <a:endParaRPr lang="en-US" sz="4000" b="1" dirty="0">
              <a:ln w="1905"/>
              <a:solidFill>
                <a:srgbClr val="FF339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33400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Famvin</a:t>
            </a:r>
            <a:endParaRPr 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076" y="1235495"/>
            <a:ext cx="2469524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Homeless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1025408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Alliance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04526"/>
            <a:ext cx="609600" cy="609600"/>
          </a:xfrm>
          <a:prstGeom prst="rect">
            <a:avLst/>
          </a:prstGeom>
        </p:spPr>
      </p:pic>
      <p:pic>
        <p:nvPicPr>
          <p:cNvPr id="10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41226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8" action="ppaction://hlinksldjump"/>
          </p:cNvPr>
          <p:cNvSpPr/>
          <p:nvPr/>
        </p:nvSpPr>
        <p:spPr>
          <a:xfrm flipH="1">
            <a:off x="7845425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4573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8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429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14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304800"/>
            <a:ext cx="51816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</a:bodyPr>
          <a:lstStyle/>
          <a:p>
            <a:pPr lvl="0" algn="ctr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3.3. 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Mững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2019, cha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Quyền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mời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goị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5" name="Vertical Scroll 4"/>
          <p:cNvSpPr/>
          <p:nvPr/>
        </p:nvSpPr>
        <p:spPr>
          <a:xfrm>
            <a:off x="685800" y="1371600"/>
            <a:ext cx="1752600" cy="4191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tranh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2819400" y="1981200"/>
            <a:ext cx="2438400" cy="44958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* Chia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lãnh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0" name="Vertical Scroll 9"/>
          <p:cNvSpPr/>
          <p:nvPr/>
        </p:nvSpPr>
        <p:spPr>
          <a:xfrm>
            <a:off x="5715000" y="1600200"/>
            <a:ext cx="2819400" cy="4572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rõ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khủng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hoảng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tàn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phá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di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dân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quên</a:t>
            </a:r>
            <a:endParaRPr lang="en-US" sz="2000" b="1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8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6172200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9" action="ppaction://hlinksldjump"/>
          </p:cNvPr>
          <p:cNvSpPr/>
          <p:nvPr/>
        </p:nvSpPr>
        <p:spPr>
          <a:xfrm flipH="1">
            <a:off x="0" y="46038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52353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6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312738"/>
            <a:ext cx="4038600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1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OFFICE\Pictures\67658225-business-woman-in-starting-position-ready-to-sprint-run-side-view-flat-style-vector-illustration-is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3976"/>
            <a:ext cx="4152900" cy="4152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4343400"/>
            <a:ext cx="38862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4800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4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673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Káº¿t quáº£ hÃ¬nh áº£nh cho hoa ná»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0" y="0"/>
            <a:ext cx="4724400" cy="11430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5791200" y="5562600"/>
            <a:ext cx="33528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 24/ 04/ 1851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 descr="G:\1febf384-95f6-4ab9-8650-80239a46ac95.jpg"/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76500"/>
            <a:ext cx="1752600" cy="21252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/>
          <p:cNvSpPr/>
          <p:nvPr/>
        </p:nvSpPr>
        <p:spPr>
          <a:xfrm>
            <a:off x="6172200" y="1981200"/>
            <a:ext cx="3200400" cy="9906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14/ 04/ 1581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5943600" y="0"/>
            <a:ext cx="32004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b="1" i="1" dirty="0" smtClean="0"/>
          </a:p>
          <a:p>
            <a:pPr lvl="0" algn="ctr"/>
            <a:endParaRPr lang="en-US" sz="2000" b="1" i="1" dirty="0" smtClean="0"/>
          </a:p>
          <a:p>
            <a:pPr lvl="0"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24/ 04/ 1581 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Adobe Garamond Pro Bold" pitchFamily="18" charset="0"/>
            </a:endParaRPr>
          </a:p>
        </p:txBody>
      </p:sp>
      <p:pic>
        <p:nvPicPr>
          <p:cNvPr id="2" name="02. Nhac dem 10s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000" y="6264499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656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09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7" grpId="1" animBg="1"/>
      <p:bldP spid="17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KHUNG HÌNH\top-10-khung-hinh-trang-dep-nhat-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63991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057401" y="-12290"/>
            <a:ext cx="7086600" cy="2286000"/>
          </a:xfrm>
          <a:prstGeom prst="cloudCallout">
            <a:avLst>
              <a:gd name="adj1" fmla="val -10457"/>
              <a:gd name="adj2" fmla="val 9336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Quê Hương của Thánh Vinh Sơn ở đâu?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533400"/>
            <a:ext cx="44958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23622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3450" y="5638800"/>
            <a:ext cx="72771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4384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27" y="2971800"/>
            <a:ext cx="3792773" cy="25070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8941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Wave 4"/>
          <p:cNvSpPr/>
          <p:nvPr/>
        </p:nvSpPr>
        <p:spPr>
          <a:xfrm>
            <a:off x="1447800" y="4953000"/>
            <a:ext cx="6705600" cy="1524000"/>
          </a:xfrm>
          <a:prstGeom prst="wave">
            <a:avLst>
              <a:gd name="adj1" fmla="val 9773"/>
              <a:gd name="adj2" fmla="val 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nổi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bật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Gascogne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710030" y="228599"/>
            <a:ext cx="4147969" cy="914401"/>
          </a:xfrm>
          <a:prstGeom prst="wedgeEllipseCallout">
            <a:avLst>
              <a:gd name="adj1" fmla="val -38704"/>
              <a:gd name="adj2" fmla="val 285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04532" y="1409700"/>
            <a:ext cx="2338668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646572" y="1979054"/>
            <a:ext cx="2438400" cy="1828800"/>
          </a:xfrm>
          <a:prstGeom prst="wedgeEllipseCallout">
            <a:avLst>
              <a:gd name="adj1" fmla="val -40866"/>
              <a:gd name="adj2" fmla="val 27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3074" name="Picture 2" descr="Le Berceau de Saint Vincent de Paul, le chÃª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83619"/>
            <a:ext cx="3505200" cy="3669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3489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3" presetClass="exit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KHUNG HÌNH\2_看图王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-76200"/>
            <a:ext cx="9144000" cy="7465726"/>
          </a:xfrm>
          <a:prstGeom prst="rect">
            <a:avLst/>
          </a:prstGeom>
          <a:noFill/>
        </p:spPr>
      </p:pic>
      <p:pic>
        <p:nvPicPr>
          <p:cNvPr id="2055" name="Picture 7" descr="F:\KHUNG HÌNH\1857e505e59cc96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4924" r="4054" b="14790"/>
          <a:stretch>
            <a:fillRect/>
          </a:stretch>
        </p:blipFill>
        <p:spPr bwMode="auto">
          <a:xfrm rot="5400000">
            <a:off x="-1066800" y="838200"/>
            <a:ext cx="6019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6002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a. </a:t>
            </a:r>
            <a:r>
              <a:rPr lang="en-US" sz="2400" b="1" dirty="0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1599,  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18 </a:t>
            </a:r>
            <a:r>
              <a:rPr lang="en-US" sz="2400" b="1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286000" y="5181600"/>
            <a:ext cx="6400800" cy="1524000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Thánh Vinh Sơn lãnh nhận chức vụ linh mục năm nào? Có gì đặc biệt?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11DGRA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3449" b="15030"/>
          <a:stretch>
            <a:fillRect/>
          </a:stretch>
        </p:blipFill>
        <p:spPr bwMode="auto">
          <a:xfrm>
            <a:off x="4343400" y="499056"/>
            <a:ext cx="3810000" cy="464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2651196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b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.  </a:t>
            </a:r>
            <a:r>
              <a:rPr lang="en-US" sz="2400" b="1" dirty="0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1600, 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        19 </a:t>
            </a:r>
            <a:r>
              <a:rPr lang="en-US" sz="2400" b="1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3656663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c. Năm 1601.  </a:t>
            </a:r>
          </a:p>
          <a:p>
            <a:pPr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        20  tuổi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986223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3" dur="8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6" dur="5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9" dur="8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2" dur="5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 animBg="1"/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366190" y="-1439863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xplosion 1 11"/>
          <p:cNvSpPr/>
          <p:nvPr/>
        </p:nvSpPr>
        <p:spPr>
          <a:xfrm>
            <a:off x="2183002" y="-228599"/>
            <a:ext cx="6198998" cy="2667000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 Biến cố nào đã đánh động và xoay hướng cuộc đời Thánh Vinh Sơn?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590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Folloville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800" y="4114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Chatillon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rot="766514">
            <a:off x="2122723" y="5567948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c. Toulouse,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áº¿t quáº£ hÃ¬nh áº£nh cho hÃ¬nh thÃ nh phá» follevill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338"/>
            <a:ext cx="1878202" cy="201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Káº¿t quáº£ hÃ¬nh áº£nh cho hÃ¬nh thÃ nh phá» toulous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342">
            <a:off x="2237477" y="3334037"/>
            <a:ext cx="3227624" cy="210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pic>
        <p:nvPicPr>
          <p:cNvPr id="5122" name="Picture 2" descr="183849_1687897631648_1063893012_31539630_2979393_n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08975"/>
            <a:ext cx="2819401" cy="2543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0673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9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6248400" y="732564"/>
            <a:ext cx="2590799" cy="208683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Biến cố Folleville  là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37338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nông dân trong vùng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571500" y="4152900"/>
            <a:ext cx="3352800" cy="1447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Giải tội cho một hối nhân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6096000" y="3810000"/>
            <a:ext cx="3352800" cy="19812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người nông dân hấp hối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5" descr="VS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048000" cy="3870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673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5863</TotalTime>
  <Words>1137</Words>
  <Application>Microsoft Office PowerPoint</Application>
  <PresentationFormat>On-screen Show (4:3)</PresentationFormat>
  <Paragraphs>130</Paragraphs>
  <Slides>26</Slides>
  <Notes>0</Notes>
  <HiddenSlides>0</HiddenSlides>
  <MMClips>53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A</cp:lastModifiedBy>
  <cp:revision>452</cp:revision>
  <dcterms:created xsi:type="dcterms:W3CDTF">2018-11-13T09:48:23Z</dcterms:created>
  <dcterms:modified xsi:type="dcterms:W3CDTF">2019-09-26T09:16:35Z</dcterms:modified>
</cp:coreProperties>
</file>